
<file path=[Content_Types].xml><?xml version="1.0" encoding="utf-8"?>
<Types xmlns="http://schemas.openxmlformats.org/package/2006/content-types"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1.jpg" ContentType="image/jpeg"/>
  <Override PartName="/ppt/media/image22.jpg" ContentType="image/jpe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5"/>
  </p:handoutMasterIdLst>
  <p:sldIdLst>
    <p:sldId id="256" r:id="rId5"/>
    <p:sldId id="264" r:id="rId6"/>
    <p:sldId id="260" r:id="rId7"/>
    <p:sldId id="266" r:id="rId8"/>
    <p:sldId id="267" r:id="rId9"/>
    <p:sldId id="268" r:id="rId10"/>
    <p:sldId id="269" r:id="rId11"/>
    <p:sldId id="271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o" id="{37B5B8CD-6393-46FA-942A-44DAFAE10F58}">
          <p14:sldIdLst>
            <p14:sldId id="256"/>
            <p14:sldId id="264"/>
            <p14:sldId id="260"/>
          </p14:sldIdLst>
        </p14:section>
        <p14:section name="Session" id="{90BACF60-6985-452D-88CF-8DBE3F5AD1EA}">
          <p14:sldIdLst>
            <p14:sldId id="266"/>
            <p14:sldId id="267"/>
            <p14:sldId id="268"/>
            <p14:sldId id="269"/>
          </p14:sldIdLst>
        </p14:section>
        <p14:section name="Session Wrap Up" id="{73F21F77-97B2-4E00-9B05-98BA1AC11388}">
          <p14:sldIdLst>
            <p14:sldId id="271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92" autoAdjust="0"/>
  </p:normalViewPr>
  <p:slideViewPr>
    <p:cSldViewPr snapToGrid="0">
      <p:cViewPr varScale="1">
        <p:scale>
          <a:sx n="153" d="100"/>
          <a:sy n="153" d="100"/>
        </p:scale>
        <p:origin x="52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BF3F78-6747-4CF6-D4DC-DEFE28D21E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72C17-8470-2841-9099-67D81DF02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B3F25-3B88-4045-BECF-24ED6A23C42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01DD-8539-87CD-22EB-DA526B518A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9B7FF-1EC3-B12D-AC4F-7A8819F9D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E7139-5889-4513-81FD-9C487FEC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8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10319"/>
            <a:ext cx="12192000" cy="734379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29BE2BE2-9E00-CB03-72C1-FF931FB722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552" y="3910518"/>
            <a:ext cx="4998416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1" y="595851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0" y="5943600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ing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5B8D6-9517-5561-1A39-7570B0E8347C}"/>
              </a:ext>
            </a:extLst>
          </p:cNvPr>
          <p:cNvSpPr txBox="1"/>
          <p:nvPr userDrawn="1"/>
        </p:nvSpPr>
        <p:spPr>
          <a:xfrm>
            <a:off x="185370" y="1771650"/>
            <a:ext cx="118212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Be sure to find Wally and sign up for 1:1 time with a speaker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If you’d like to CATCH us for a session, we are scheduled as follows: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07659-3321-D6DA-F529-94F5D9E8B009}"/>
              </a:ext>
            </a:extLst>
          </p:cNvPr>
          <p:cNvSpPr txBox="1"/>
          <p:nvPr userDrawn="1"/>
        </p:nvSpPr>
        <p:spPr>
          <a:xfrm>
            <a:off x="304067" y="-30773"/>
            <a:ext cx="1158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Fishing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C11E-CC61-A091-8788-0C687EF8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3903175"/>
            <a:ext cx="11161713" cy="2471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C24E9-286F-9AE0-7335-AC9FA823D9DD}"/>
              </a:ext>
            </a:extLst>
          </p:cNvPr>
          <p:cNvSpPr txBox="1"/>
          <p:nvPr userDrawn="1"/>
        </p:nvSpPr>
        <p:spPr>
          <a:xfrm>
            <a:off x="131884" y="6323563"/>
            <a:ext cx="11926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</a:rPr>
              <a:t>ALSO, Please be sure to leave feedback for your sessions on Sched!</a:t>
            </a:r>
          </a:p>
        </p:txBody>
      </p:sp>
    </p:spTree>
    <p:extLst>
      <p:ext uri="{BB962C8B-B14F-4D97-AF65-F5344CB8AC3E}">
        <p14:creationId xmlns:p14="http://schemas.microsoft.com/office/powerpoint/2010/main" val="390715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MS MOA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52" y="1956816"/>
            <a:ext cx="2971800" cy="298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755363" y="1488483"/>
            <a:ext cx="2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12-15 Oct.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8431814" y="1488483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Oct 25-28, 2026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  <p:pic>
        <p:nvPicPr>
          <p:cNvPr id="7" name="Picture 6" descr="MMS Music City Edition">
            <a:extLst>
              <a:ext uri="{FF2B5EF4-FFF2-40B4-BE49-F238E27FC236}">
                <a16:creationId xmlns:a16="http://schemas.microsoft.com/office/drawing/2014/main" id="{E2832214-9DA1-42E5-8B1F-2472EBF45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90" y="1950148"/>
            <a:ext cx="29718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7CC49-AA2C-0E73-1A86-E77BA5C7526E}"/>
              </a:ext>
            </a:extLst>
          </p:cNvPr>
          <p:cNvSpPr txBox="1"/>
          <p:nvPr userDrawn="1"/>
        </p:nvSpPr>
        <p:spPr>
          <a:xfrm>
            <a:off x="4671628" y="1492834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May 3-7, 2026</a:t>
            </a:r>
          </a:p>
        </p:txBody>
      </p:sp>
      <p:pic>
        <p:nvPicPr>
          <p:cNvPr id="3" name="Picture 2" descr="MMS Midway Edition">
            <a:extLst>
              <a:ext uri="{FF2B5EF4-FFF2-40B4-BE49-F238E27FC236}">
                <a16:creationId xmlns:a16="http://schemas.microsoft.com/office/drawing/2014/main" id="{8B215CFB-5943-4CED-D76A-205635A488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900" y="1972443"/>
            <a:ext cx="2964728" cy="29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losing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937" y="2259342"/>
            <a:ext cx="2743200" cy="1571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159558" y="4363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971" y="4044020"/>
            <a:ext cx="1258699" cy="914400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518" y="4897480"/>
            <a:ext cx="2244144" cy="100584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52F94A-4D91-121D-CEB4-524094EE7D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983" y="4135460"/>
            <a:ext cx="731520" cy="73152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8087" y="4306910"/>
            <a:ext cx="1554480" cy="388620"/>
          </a:xfrm>
          <a:prstGeom prst="rect">
            <a:avLst/>
          </a:prstGeom>
        </p:spPr>
      </p:pic>
      <p:pic>
        <p:nvPicPr>
          <p:cNvPr id="13" name="Picture 12" descr="A grey rectangle with white and blue text&#10;&#10;Description automatically generated">
            <a:extLst>
              <a:ext uri="{FF2B5EF4-FFF2-40B4-BE49-F238E27FC236}">
                <a16:creationId xmlns:a16="http://schemas.microsoft.com/office/drawing/2014/main" id="{27436F92-854C-BEE9-ECD2-98D939DF1B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188" y="5171800"/>
            <a:ext cx="1188721" cy="457200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70C1D7FD-CF3B-5E3C-F668-5241BE1864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86" y="6172200"/>
            <a:ext cx="1143367" cy="457200"/>
          </a:xfrm>
          <a:prstGeom prst="rect">
            <a:avLst/>
          </a:prstGeom>
        </p:spPr>
      </p:pic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392E0A-C0E2-C291-444E-C2565C6FA04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846" y="6195695"/>
            <a:ext cx="901452" cy="410211"/>
          </a:xfrm>
          <a:prstGeom prst="rect">
            <a:avLst/>
          </a:prstGeom>
        </p:spPr>
      </p:pic>
      <p:pic>
        <p:nvPicPr>
          <p:cNvPr id="35" name="Picture 34" descr="A white circle with orange arrow and text&#10;&#10;Description automatically generated">
            <a:extLst>
              <a:ext uri="{FF2B5EF4-FFF2-40B4-BE49-F238E27FC236}">
                <a16:creationId xmlns:a16="http://schemas.microsoft.com/office/drawing/2014/main" id="{C9BC325D-6EE6-A42A-3C7C-3C2402F596A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059" y="5004002"/>
            <a:ext cx="792796" cy="792796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85398DA-D502-19CD-EC19-BB63F64512C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919" y="4287997"/>
            <a:ext cx="1828800" cy="42644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FA7C4B9-2FE7-03A8-4C46-F9FB648245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3670" y="5286100"/>
            <a:ext cx="1503922" cy="228600"/>
          </a:xfrm>
          <a:prstGeom prst="rect">
            <a:avLst/>
          </a:prstGeom>
        </p:spPr>
      </p:pic>
      <p:pic>
        <p:nvPicPr>
          <p:cNvPr id="33" name="Picture 32" descr="A logo with white text&#10;&#10;Description automatically generated">
            <a:extLst>
              <a:ext uri="{FF2B5EF4-FFF2-40B4-BE49-F238E27FC236}">
                <a16:creationId xmlns:a16="http://schemas.microsoft.com/office/drawing/2014/main" id="{183011D5-C6F7-DA00-67E6-8875D9BC1E2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28" y="59436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4" y="4278412"/>
            <a:ext cx="1554480" cy="445617"/>
          </a:xfrm>
          <a:prstGeom prst="rect">
            <a:avLst/>
          </a:prstGeom>
        </p:spPr>
      </p:pic>
      <p:pic>
        <p:nvPicPr>
          <p:cNvPr id="22" name="Picture 21" descr="A blue logo with white text&#10;&#10;Description automatically generated">
            <a:extLst>
              <a:ext uri="{FF2B5EF4-FFF2-40B4-BE49-F238E27FC236}">
                <a16:creationId xmlns:a16="http://schemas.microsoft.com/office/drawing/2014/main" id="{469B32A5-A67E-EC47-BCAE-A83C9B99237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194" y="6035040"/>
            <a:ext cx="870599" cy="731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23378-D629-FEFF-9D58-B44519B4966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5549" y="6035040"/>
            <a:ext cx="115438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1D53B5BB-0920-2959-5980-0B2CCAEDE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  <p:pic>
        <p:nvPicPr>
          <p:cNvPr id="7" name="MMS" descr="A red and black logo&#10;&#10;Description automatically generated">
            <a:extLst>
              <a:ext uri="{FF2B5EF4-FFF2-40B4-BE49-F238E27FC236}">
                <a16:creationId xmlns:a16="http://schemas.microsoft.com/office/drawing/2014/main" id="{043E37BF-9604-7220-A931-A7BC5D053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245352"/>
            <a:ext cx="1071259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MMS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220684"/>
            <a:ext cx="1069571" cy="6126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858ADF9C-553E-D4C9-65AD-8E508EBA9E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1528"/>
            <a:ext cx="1077946" cy="6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9" y="5943600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410ECC38-428B-CAAF-46A5-2A527D019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8" y="-45720"/>
            <a:ext cx="12161521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2" y="5943600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5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Landing Zones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Architecture for a Modern Datacenter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A5B3-89D5-147C-A57E-6754B809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F291-B9CB-60BF-7307-F3FFC90C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MMS sessions are 60-75 minutes followed by LONG Q&amp;A</a:t>
            </a:r>
          </a:p>
          <a:p>
            <a:r>
              <a:rPr lang="en-US" sz="2800" dirty="0"/>
              <a:t>Please hold detailed questions until that Q&amp;A starts</a:t>
            </a:r>
          </a:p>
          <a:p>
            <a:r>
              <a:rPr lang="en-US" sz="2800" dirty="0"/>
              <a:t>Feel free to ask clarification questions</a:t>
            </a:r>
          </a:p>
          <a:p>
            <a:r>
              <a:rPr lang="en-US" sz="2800" dirty="0"/>
              <a:t>Remind the speakers to use Zoom It when you can’t see</a:t>
            </a:r>
          </a:p>
        </p:txBody>
      </p:sp>
    </p:spTree>
    <p:extLst>
      <p:ext uri="{BB962C8B-B14F-4D97-AF65-F5344CB8AC3E}">
        <p14:creationId xmlns:p14="http://schemas.microsoft.com/office/powerpoint/2010/main" val="374314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Scott Corio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Donnie Taylor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dumpsterdave</a:t>
            </a:r>
            <a:endParaRPr lang="en-US" dirty="0"/>
          </a:p>
          <a:p>
            <a:r>
              <a:rPr lang="en-US" dirty="0"/>
              <a:t>in/</a:t>
            </a:r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0" i="0" dirty="0" err="1">
                <a:effectLst/>
                <a:latin typeface="gg sans"/>
              </a:rPr>
              <a:t>donnietaylor</a:t>
            </a:r>
            <a:endParaRPr lang="en-US" dirty="0"/>
          </a:p>
          <a:p>
            <a:r>
              <a:rPr lang="en-US" dirty="0"/>
              <a:t>   in/</a:t>
            </a:r>
            <a:r>
              <a:rPr lang="en-US" dirty="0" err="1"/>
              <a:t>DonnieTaylor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MVP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Microsoft MVP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F1CD07A-85F5-AECD-8E30-561F4CCE4F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12" y="5303520"/>
            <a:ext cx="457200" cy="457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6DAF7F0-41C0-0FFE-E4A3-03DC4A610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3757" y="5760720"/>
            <a:ext cx="476250" cy="4762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053CF03-56E9-EB93-C102-6CE58EEFF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8787" y="5760720"/>
            <a:ext cx="476250" cy="476250"/>
          </a:xfrm>
          <a:prstGeom prst="rect">
            <a:avLst/>
          </a:prstGeom>
        </p:spPr>
      </p:pic>
      <p:pic>
        <p:nvPicPr>
          <p:cNvPr id="16" name="Graphic 14">
            <a:extLst>
              <a:ext uri="{FF2B5EF4-FFF2-40B4-BE49-F238E27FC236}">
                <a16:creationId xmlns:a16="http://schemas.microsoft.com/office/drawing/2014/main" id="{F4D09CDD-FD05-DED8-6923-C9103A2F1CC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3282" y="53035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99DF0AA-53AC-97FF-FC81-3CB52814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Before You Show (up for our session)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606966-10E5-55AC-6125-CA20AD5B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session will assume you already have the following knowledge/skills:</a:t>
            </a:r>
          </a:p>
          <a:p>
            <a:pPr lvl="1"/>
            <a:r>
              <a:rPr lang="en-US" dirty="0"/>
              <a:t>Understand the distinction between IaaS and PaaS</a:t>
            </a:r>
          </a:p>
          <a:p>
            <a:pPr lvl="1"/>
            <a:r>
              <a:rPr lang="en-US" dirty="0"/>
              <a:t>Ability to Navigate the Azure Portal</a:t>
            </a:r>
          </a:p>
          <a:p>
            <a:pPr lvl="1"/>
            <a:r>
              <a:rPr lang="en-US" dirty="0"/>
              <a:t>General Knowledge about Subscriptions, Resource Groups, Management Groups, and RBAC</a:t>
            </a:r>
          </a:p>
          <a:p>
            <a:r>
              <a:rPr lang="en-US" dirty="0"/>
              <a:t>The following would be beneficial, but not required to understand</a:t>
            </a:r>
          </a:p>
          <a:p>
            <a:pPr lvl="1"/>
            <a:r>
              <a:rPr lang="en-US" dirty="0"/>
              <a:t>Cost Management (Billing Profiles/Invoice Sections)</a:t>
            </a:r>
          </a:p>
          <a:p>
            <a:pPr lvl="1"/>
            <a:r>
              <a:rPr lang="en-US" dirty="0"/>
              <a:t>General understanding of Containerization</a:t>
            </a:r>
          </a:p>
          <a:p>
            <a:pPr lvl="1"/>
            <a:r>
              <a:rPr lang="en-US" dirty="0"/>
              <a:t>Basic network security understanding (Firewall/Network Security Groups)</a:t>
            </a:r>
          </a:p>
          <a:p>
            <a:pPr lvl="1"/>
            <a:r>
              <a:rPr lang="en-US" dirty="0"/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251258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A90C29-B903-04EC-1A9B-14CE8564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We’ll Talk 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35F0C-932D-C470-A22D-12E5777EB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exactly are Azure Landing Zones?</a:t>
            </a:r>
          </a:p>
          <a:p>
            <a:r>
              <a:rPr lang="en-US" dirty="0"/>
              <a:t>Hub and Spoke vs Florida Network Topology</a:t>
            </a:r>
          </a:p>
          <a:p>
            <a:r>
              <a:rPr lang="en-US" dirty="0"/>
              <a:t>Application vs Platform Landing Zones</a:t>
            </a:r>
          </a:p>
          <a:p>
            <a:r>
              <a:rPr lang="en-US" dirty="0"/>
              <a:t>When do Landing Zones not make sense?</a:t>
            </a:r>
          </a:p>
          <a:p>
            <a:r>
              <a:rPr lang="en-US" dirty="0"/>
              <a:t>How to manage costs with Landing Zones?</a:t>
            </a:r>
          </a:p>
          <a:p>
            <a:r>
              <a:rPr lang="en-US" dirty="0"/>
              <a:t>How are Private Endpoint and Private Links Important in this model?</a:t>
            </a:r>
          </a:p>
          <a:p>
            <a:r>
              <a:rPr lang="en-US" dirty="0"/>
              <a:t>Can I still blame DNS for all my problems?</a:t>
            </a:r>
          </a:p>
          <a:p>
            <a:r>
              <a:rPr lang="en-US" dirty="0"/>
              <a:t>How to properly secure Landing Zones</a:t>
            </a:r>
          </a:p>
          <a:p>
            <a:r>
              <a:rPr lang="en-US" dirty="0"/>
              <a:t>How do I design workloads to fit into or migrate to the landing zone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9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48FC-801D-A050-4ABE-40D6D10E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Azure Landing Zone?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11CEC-5D84-36E8-8864-9FDC7E775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Landing Zone is a location that workloads can “Land” in the cloud.</a:t>
            </a:r>
          </a:p>
          <a:p>
            <a:pPr lvl="1"/>
            <a:r>
              <a:rPr lang="en-US" dirty="0"/>
              <a:t>Broken up into Platform and Application Landing Zones</a:t>
            </a:r>
          </a:p>
          <a:p>
            <a:r>
              <a:rPr lang="en-US" dirty="0"/>
              <a:t>Applications can be a single line of business app such as SAP or a single priority workload</a:t>
            </a:r>
          </a:p>
          <a:p>
            <a:r>
              <a:rPr lang="en-US" dirty="0"/>
              <a:t>Applications could also be a collection of workloads maintained by a single group (ex: finance apps, marketing apps, sales apps,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Each Landing Zone consists of one or more subscriptions that all resources reside in (Typically a Prod and Non-Prod)</a:t>
            </a:r>
          </a:p>
          <a:p>
            <a:r>
              <a:rPr lang="en-US" dirty="0"/>
              <a:t>A Landing zone is the top level that access or policy should be applied for a given application/collection.</a:t>
            </a:r>
          </a:p>
        </p:txBody>
      </p:sp>
    </p:spTree>
    <p:extLst>
      <p:ext uri="{BB962C8B-B14F-4D97-AF65-F5344CB8AC3E}">
        <p14:creationId xmlns:p14="http://schemas.microsoft.com/office/powerpoint/2010/main" val="317958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E64C-48FD-0995-BBA5-B46F40A8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F92E0-5902-8C52-5E22-69D46547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 Landing zones are not designed for legacy (IaaS) focused workloads</a:t>
            </a:r>
          </a:p>
          <a:p>
            <a:pPr lvl="1"/>
            <a:r>
              <a:rPr lang="en-US" dirty="0"/>
              <a:t>IaaS resources can still play a supporting role in a landing zone</a:t>
            </a:r>
          </a:p>
          <a:p>
            <a:r>
              <a:rPr lang="en-US" dirty="0"/>
              <a:t>Resources that utilize Private Endpoints/Private Links are best suited for Landing Zones</a:t>
            </a:r>
          </a:p>
          <a:p>
            <a:r>
              <a:rPr lang="en-US" dirty="0"/>
              <a:t>Utilize Private Endpoints to access LZ resources from within your network</a:t>
            </a:r>
          </a:p>
          <a:p>
            <a:r>
              <a:rPr lang="en-US" dirty="0"/>
              <a:t>Containers instead of VMs, Azure SQL instead of Microsoft SQL</a:t>
            </a:r>
          </a:p>
          <a:p>
            <a:r>
              <a:rPr lang="en-US" dirty="0" err="1"/>
              <a:t>DevBox</a:t>
            </a:r>
            <a:r>
              <a:rPr lang="en-US" dirty="0"/>
              <a:t> for local resource access.  DevOps Managed Pools for secure container registry access.</a:t>
            </a:r>
          </a:p>
          <a:p>
            <a:r>
              <a:rPr lang="en-US" dirty="0"/>
              <a:t>Workloads should leverage Azure RBAC for secure access (not ACLs or AD Permissions)</a:t>
            </a:r>
          </a:p>
        </p:txBody>
      </p:sp>
    </p:spTree>
    <p:extLst>
      <p:ext uri="{BB962C8B-B14F-4D97-AF65-F5344CB8AC3E}">
        <p14:creationId xmlns:p14="http://schemas.microsoft.com/office/powerpoint/2010/main" val="189087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E23A-6199-29DE-2E61-4D1F80CEA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7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SatMoA2025Template.potx" id="{C5A4FE0C-E499-41FE-B39D-A5E337B7AB5D}" vid="{CF63C52F-65E1-41FC-B88F-189B36FA1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20" ma:contentTypeDescription="Create a new document." ma:contentTypeScope="" ma:versionID="9926a708316be73da3f3a5bd4ff97d05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b04a7c4ced30567db5a7e999b24446c0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4c1987-0261-432a-b2ef-a9da39f1b5e2">
      <Terms xmlns="http://schemas.microsoft.com/office/infopath/2007/PartnerControls"/>
    </lcf76f155ced4ddcb4097134ff3c332f>
    <TaxCatchAll xmlns="0f628621-369a-46c7-83bd-de17ca40753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9C335D-62A5-479D-8FAE-C7FE39281B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E0B4D4-529D-4984-8525-2DCCA1BEFF9D}">
  <ds:schemaRefs>
    <ds:schemaRef ds:uri="http://schemas.microsoft.com/office/2006/documentManagement/types"/>
    <ds:schemaRef ds:uri="7555f1cb-ef2a-4ff4-8d1a-1bfe00ed5aef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e470cc9d-a642-4b0f-b23c-713bf2631d97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94c1987-0261-432a-b2ef-a9da39f1b5e2"/>
    <ds:schemaRef ds:uri="0f628621-369a-46c7-83bd-de17ca407533"/>
  </ds:schemaRefs>
</ds:datastoreItem>
</file>

<file path=customXml/itemProps3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MMSatMoA2025Template</Template>
  <TotalTime>3</TotalTime>
  <Words>447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gg sans</vt:lpstr>
      <vt:lpstr>Wingdings</vt:lpstr>
      <vt:lpstr>Office Theme</vt:lpstr>
      <vt:lpstr>Azure Landing Zones</vt:lpstr>
      <vt:lpstr>Attention</vt:lpstr>
      <vt:lpstr>PowerPoint Presentation</vt:lpstr>
      <vt:lpstr>Know Before You Show (up for our session)</vt:lpstr>
      <vt:lpstr>Some Things We’ll Talk About</vt:lpstr>
      <vt:lpstr>What is an Azure Landing Zone?</vt:lpstr>
      <vt:lpstr>Workload Design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MMS 2025 at MOA</dc:subject>
  <dc:creator>Scott Corio</dc:creator>
  <cp:lastModifiedBy>Scott Corio</cp:lastModifiedBy>
  <cp:revision>1</cp:revision>
  <dcterms:created xsi:type="dcterms:W3CDTF">2025-02-26T01:56:57Z</dcterms:created>
  <dcterms:modified xsi:type="dcterms:W3CDTF">2025-02-26T02:00:41Z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0x010100066787FB9552CF40BFF026EAAC52FBCA</vt:lpwstr>
  </property>
  <property fmtid="{D5CDD505-2E9C-101B-9397-08002B2CF9AE}" pid="3" name="MediaServiceImageTags">
    <vt:lpwstr/>
  </property>
</Properties>
</file>